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2"/>
  </p:notesMasterIdLst>
  <p:sldIdLst>
    <p:sldId id="256" r:id="rId2"/>
    <p:sldId id="293" r:id="rId3"/>
    <p:sldId id="281" r:id="rId4"/>
    <p:sldId id="287" r:id="rId5"/>
    <p:sldId id="282" r:id="rId6"/>
    <p:sldId id="283" r:id="rId7"/>
    <p:sldId id="284" r:id="rId8"/>
    <p:sldId id="285" r:id="rId9"/>
    <p:sldId id="258" r:id="rId10"/>
    <p:sldId id="257" r:id="rId11"/>
    <p:sldId id="259" r:id="rId12"/>
    <p:sldId id="260" r:id="rId13"/>
    <p:sldId id="262" r:id="rId14"/>
    <p:sldId id="263" r:id="rId15"/>
    <p:sldId id="264" r:id="rId16"/>
    <p:sldId id="265" r:id="rId17"/>
    <p:sldId id="266" r:id="rId18"/>
    <p:sldId id="286" r:id="rId19"/>
    <p:sldId id="268" r:id="rId20"/>
    <p:sldId id="270" r:id="rId21"/>
    <p:sldId id="288" r:id="rId22"/>
    <p:sldId id="271" r:id="rId23"/>
    <p:sldId id="273" r:id="rId24"/>
    <p:sldId id="274" r:id="rId25"/>
    <p:sldId id="277" r:id="rId26"/>
    <p:sldId id="278" r:id="rId27"/>
    <p:sldId id="279" r:id="rId28"/>
    <p:sldId id="280" r:id="rId29"/>
    <p:sldId id="289" r:id="rId30"/>
    <p:sldId id="290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43" autoAdjust="0"/>
    <p:restoredTop sz="94658" autoAdjust="0"/>
  </p:normalViewPr>
  <p:slideViewPr>
    <p:cSldViewPr>
      <p:cViewPr varScale="1">
        <p:scale>
          <a:sx n="79" d="100"/>
          <a:sy n="79" d="100"/>
        </p:scale>
        <p:origin x="-123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AD37A-6131-4F30-84F4-05CDD52A2CA8}" type="datetimeFigureOut">
              <a:rPr lang="en-US" smtClean="0"/>
              <a:pPr/>
              <a:t>10/7/2021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4ED6A-85DB-4811-8ADB-542B0CE0738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91BF04DB-20BF-4922-AE7A-D994B399CFBF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pPr eaLnBrk="1" hangingPunct="1"/>
              <a:t>14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31909-7F1A-4715-ADAA-A3D5FACA8A1D}" type="datetimeFigureOut">
              <a:rPr lang="en-US" smtClean="0"/>
              <a:pPr/>
              <a:t>10/7/2021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9D336-1282-4B48-A3DC-A0F45FA7D8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31909-7F1A-4715-ADAA-A3D5FACA8A1D}" type="datetimeFigureOut">
              <a:rPr lang="en-US" smtClean="0"/>
              <a:pPr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9D336-1282-4B48-A3DC-A0F45FA7D8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31909-7F1A-4715-ADAA-A3D5FACA8A1D}" type="datetimeFigureOut">
              <a:rPr lang="en-US" smtClean="0"/>
              <a:pPr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9D336-1282-4B48-A3DC-A0F45FA7D8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129701"/>
            <a:ext cx="5245100" cy="1212791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8903495" y="6633417"/>
            <a:ext cx="228600" cy="1905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Lige forbindelse 8"/>
          <p:cNvCxnSpPr>
            <a:cxnSpLocks/>
          </p:cNvCxnSpPr>
          <p:nvPr userDrawn="1"/>
        </p:nvCxnSpPr>
        <p:spPr>
          <a:xfrm>
            <a:off x="7899751" y="6566163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/>
          <p:cNvSpPr txBox="1">
            <a:spLocks/>
          </p:cNvSpPr>
          <p:nvPr userDrawn="1"/>
        </p:nvSpPr>
        <p:spPr>
          <a:xfrm>
            <a:off x="7899751" y="6634231"/>
            <a:ext cx="83124" cy="148963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5" name="Freeform 5"/>
          <p:cNvSpPr>
            <a:spLocks noEditPoints="1"/>
          </p:cNvSpPr>
          <p:nvPr userDrawn="1"/>
        </p:nvSpPr>
        <p:spPr bwMode="auto">
          <a:xfrm>
            <a:off x="8002023" y="6637406"/>
            <a:ext cx="282581" cy="145943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TextBox 45"/>
          <p:cNvSpPr txBox="1"/>
          <p:nvPr userDrawn="1"/>
        </p:nvSpPr>
        <p:spPr>
          <a:xfrm>
            <a:off x="8264670" y="6578025"/>
            <a:ext cx="6135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7" name="Shape 257"/>
          <p:cNvSpPr txBox="1">
            <a:spLocks/>
          </p:cNvSpPr>
          <p:nvPr userDrawn="1"/>
        </p:nvSpPr>
        <p:spPr>
          <a:xfrm>
            <a:off x="8869969" y="6574323"/>
            <a:ext cx="259712" cy="259900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" name="Group 27"/>
          <p:cNvGrpSpPr/>
          <p:nvPr userDrawn="1"/>
        </p:nvGrpSpPr>
        <p:grpSpPr>
          <a:xfrm>
            <a:off x="71948" y="6638153"/>
            <a:ext cx="503788" cy="126295"/>
            <a:chOff x="6014087" y="4646472"/>
            <a:chExt cx="503788" cy="94721"/>
          </a:xfrm>
        </p:grpSpPr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89633880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1" userDrawn="1">
          <p15:clr>
            <a:srgbClr val="FBAE40"/>
          </p15:clr>
        </p15:guide>
        <p15:guide id="2" pos="164" userDrawn="1">
          <p15:clr>
            <a:srgbClr val="FBAE40"/>
          </p15:clr>
        </p15:guide>
        <p15:guide id="3" orient="horz" pos="3078" userDrawn="1">
          <p15:clr>
            <a:srgbClr val="FBAE40"/>
          </p15:clr>
        </p15:guide>
        <p15:guide id="4" pos="559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31909-7F1A-4715-ADAA-A3D5FACA8A1D}" type="datetimeFigureOut">
              <a:rPr lang="en-US" smtClean="0"/>
              <a:pPr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9D336-1282-4B48-A3DC-A0F45FA7D8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31909-7F1A-4715-ADAA-A3D5FACA8A1D}" type="datetimeFigureOut">
              <a:rPr lang="en-US" smtClean="0"/>
              <a:pPr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9D336-1282-4B48-A3DC-A0F45FA7D8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31909-7F1A-4715-ADAA-A3D5FACA8A1D}" type="datetimeFigureOut">
              <a:rPr lang="en-US" smtClean="0"/>
              <a:pPr/>
              <a:t>10/7/2021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9D336-1282-4B48-A3DC-A0F45FA7D8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31909-7F1A-4715-ADAA-A3D5FACA8A1D}" type="datetimeFigureOut">
              <a:rPr lang="en-US" smtClean="0"/>
              <a:pPr/>
              <a:t>10/7/2021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9D336-1282-4B48-A3DC-A0F45FA7D8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31909-7F1A-4715-ADAA-A3D5FACA8A1D}" type="datetimeFigureOut">
              <a:rPr lang="en-US" smtClean="0"/>
              <a:pPr/>
              <a:t>10/7/2021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9D336-1282-4B48-A3DC-A0F45FA7D8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31909-7F1A-4715-ADAA-A3D5FACA8A1D}" type="datetimeFigureOut">
              <a:rPr lang="en-US" smtClean="0"/>
              <a:pPr/>
              <a:t>10/7/2021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9D336-1282-4B48-A3DC-A0F45FA7D8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31909-7F1A-4715-ADAA-A3D5FACA8A1D}" type="datetimeFigureOut">
              <a:rPr lang="en-US" smtClean="0"/>
              <a:pPr/>
              <a:t>10/7/2021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9D336-1282-4B48-A3DC-A0F45FA7D8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31909-7F1A-4715-ADAA-A3D5FACA8A1D}" type="datetimeFigureOut">
              <a:rPr lang="en-US" smtClean="0"/>
              <a:pPr/>
              <a:t>10/7/2021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959D336-1282-4B48-A3DC-A0F45FA7D8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6331909-7F1A-4715-ADAA-A3D5FACA8A1D}" type="datetimeFigureOut">
              <a:rPr lang="en-US" smtClean="0"/>
              <a:pPr/>
              <a:t>10/7/2021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959D336-1282-4B48-A3DC-A0F45FA7D8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eepmind.com/about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Artificial Intelligence and Machine Learning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83568" y="4005064"/>
            <a:ext cx="7851648" cy="182880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Gururajan</a:t>
            </a:r>
            <a:r>
              <a:rPr kumimoji="0" lang="en-IN" sz="5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IN" sz="5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Narasimhan</a:t>
            </a:r>
            <a:endParaRPr kumimoji="0" lang="en-US" sz="56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tint val="90000"/>
                  <a:satMod val="120000"/>
                </a:schemeClr>
              </a:solidFill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664" y="0"/>
            <a:ext cx="917654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 descr="Deep learning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8" name="Picture 6" descr="Deep Learning vs. Machine Learning — What&amp;#39;s the Difference? | Flatiron  Schoo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News Feature: What are the limits of deep learning? | PNA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34" y="0"/>
            <a:ext cx="9137566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800" b="1" dirty="0" smtClean="0">
                <a:solidFill>
                  <a:srgbClr val="C00000"/>
                </a:solidFill>
              </a:rPr>
              <a:t> Learning (Training)</a:t>
            </a:r>
          </a:p>
        </p:txBody>
      </p:sp>
      <p:pic>
        <p:nvPicPr>
          <p:cNvPr id="1741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581400" y="2133600"/>
            <a:ext cx="1735138" cy="1447800"/>
          </a:xfrm>
        </p:spPr>
      </p:pic>
      <p:sp>
        <p:nvSpPr>
          <p:cNvPr id="17412" name="AutoShape 4" descr="data:image/jpeg;base64,/9j/4AAQSkZJRgABAQAAAQABAAD/2wCEAAkGBxITEhUUEhQVFhUXGBoYFxgYFxUYGhgaFhoXGBoXGBgYHCggGBolHBgVITEkJSkrLi4uFx8zODMsNygtLisBCgoKDg0OGxAQGiwmHyY0LCw0LCwsLCw0LCwsLCwsLCwsLCwsLCwsLCwsLCwsLCwsLCwsLCwsLCwsLCwsLCwsLP/AABEIAOEA4QMBIgACEQEDEQH/xAAcAAEAAgMBAQEAAAAAAAAAAAAABAUCAwYHAQj/xAA5EAABAwIDBQYEBQQDAQEAAAABAAIRAyEEMUEFElFhcQaBkaGx8BMiwdEjMnLh8QcUQoJSYsKiQ//EABoBAQADAQEBAAAAAAAAAAAAAAABAgMEBQb/xAApEQACAgEEAQMDBQEAAAAAAAAAAQIRAwQSITFBEyJRYXGBBTIzUpEU/9oADAMBAAIRAxEAPwD3FERAEREAREQBERAEREAREQBERAEREARUPaztPTwTaZc0vfUdusYCBMRvEk5ASO8hWmy9oU69JtWmZa7xBFi0xkQZBVdyuvJO11fglIiKxAREQBERAEREAREQBERAEREAREQBERAEREARYVarWiXENA1JAHiVTYntVh2khrviEaN+5VZTjHtlowlLpF4i4zF9sX/4MaPFxHcoR7R4h2dTpAAXLLXYkbx0s5HoCLzWvtSscqj+m84fVQjtGtP53+JWD/U4eEx/zP5PV0Xm2H2pUB/M6f1u+6hdoe02IZS3G1HA1LTMnd/yicuHerQ/UoSdUyHp2ldlV/UbbDcTit1kFlIbjSNT/kehNu5Xn9JcViN57dxzqJ/O6wa2oNRP5i4QCBMQ02yXB4bCFzgBqvXdgbQGGoU6O4CGiJba+ZJ4kmVWGaPqXJ0XcXspI65FAwu16L7BwB4OsfsVPXoxkpK0zlaa7CIisQEREAREQBERAEREAREQBERAERQ9q7TpYematZwa0eJOjWjUo3RKTbpEp7wASSABck2A6lcjtvtxTZLaADj/AM3Wb/qD+b3muI7Rdq6+MfDARSBswWHV5/yPkNOJh4TBvOe74THeVw5tT4iepg0CSvI/wW1TbdWs7ee4u/2EDoMgs6RacxfoscLsuLmO7LzU9uBjJeZk3PmzqeyPETXUw5AEZefmtMDI2PvzU5tOBEHp9v2WvFU5HEeNlyZE07MZMjvbP6hwH1Ud4IPBbt/d96KVtEsLQ6RIUQi5JszuiHTN5JsbcP5VBtx4fWMZNAaPX6hWFTE/yqYOl5cdSujCq5KT/bRc7Bw4aTUOlm9f2HqrkYlzrkwNCcz0CrsIQGgHT1N7qY2tf5u6M/2VXkV8muNxiuTb8U6C/E5+CttmbVrU9SW8DlHfcKsZJyAHVZ/CMiH9YMWWsMzjymXkoyVNHcYDazKkA/K7gcu4qxXntK2TyY5yrzZm2HNgPu3zHRelg1yfE/8ATgy6auYnTIsKNUOEtMhZr0OzkCIiAIiIAiIgCIiAIiICPj8YyjTdUqGGtEk/QcSTaOa8Z7Rbafja2++QxsimybNHHm46n6K3/qR2j+LV+Ax34dM34OcMyeQyHfyXGNqkgQYA1XDqMlvaj1dHp6W59k0l3FrQO8qx2fTc+JBI5m3hkoOCogmYnm6/gNF0WCIA1K4Wz0JPaqXZvpbPaMy3whWNPCt/xMLRh3uOYaPMqa2uBmR0VLTOXJOZ8fQ45C6h4lvAmFO+I05FRK+S5cy+Dn3WymrniqytirFs+wpW2Ja2BnmFUOMglWxQ4ssYOrzZfAQBJ4qLQMuX3aFQDdHf7811beaM2WNLGGIVrg6lrrlMHVkq+wu/z9FjlxpF4l/hq28dR3jopTqTTbeHWb/squnhDGam0qG6czJXM/sXb+CW5m7pPu0rPf1/bqtDpmRMrF2LGSsuGTGMmW+zce6m6xkaic+5dbhcS2o3eb4cOS8/oCCLzx96K52Xjiwz4jiPuvV0mpcfbLox1GDdyuzrUWFKoHAOaZBWa9U80IiIAiIgCIiAKi7ZbY/tsM5wMPd8rORObu4T3wr1eQ/1V2r8Ssac/JTG7/sbu+3+qpOVI2wY980jhH1/iOLjlw4qbhHyROWg4qlZWExopeGxZjgAYkZnkOAXnyTZ9BFUqOnpVGt/Me7rpCs6FXeAvujgM466LmcKZO8892g5DiVPpYob4jOOPmVzz+hLh8HT4YaDLiTKsKAaMlR0cbachHitlHGOqWFgNVUweKUu+i3fXDdRGohYPG8LCFqoADTvWYMGL3Mm8+CycfBjLGvBQ7VpPiCCeECVztdxE8tF6M45LXicLTcPmaD1CQ9vBhTPNsHx5qS/ZFWs+Y3W5SfoF3DdmUW3axo6BbjR5KZZX2iqiUuydg06YEiTxKuf7VmoC+CW2NwfLqpDPlFyq1fZr6Rpdh90SDAGhyWbXDUdDxWYdETloeC2upBwhwHvmo2FlGuzX8MyLLTXotNnBZsmn+Y7zdDmW9+oW4kERfrZXS4NlcfsU9aiQPkvyvIW7Z+PIs7pw/hbKgIN/wA2jtHcjwUY1WkwRY+R4KVwzppSVM7Ds5joO4cnG3I/uukXneAqbsCcsrrvMBiN9gOuR6herpclraeLrcW2W5EhERdZxBERAEREBpxuIFOm95ya0u8BK/OvajEOe83uSXE9TJXt/bvE7mEcNXuDf/R8m+a8K22Lg8SY99ywzPg9DQx5sqDEgDTP6qfh3jOIAy+6rQyLZ6n6BT6EuFrLll0evEtcJDrnuWzCtJJJyiT04LVSrAC2iwfirWudVg02aRtlozFlxjJoz6K9wT7CFy2Cfk3vd3K/w9ZVaoZFxRZ1MREAXJUinUgBU2HqS8kmSMuQW6liN554C33WdNmbx+C4dUyW4PVUK8l18slIZiIaCeSUZSxk1bGlaWi0meWeq2UmuP5RqqbPBg4o14jK598F83bbpuYUluE3gQT71UmjhQACLniV0Qwt9lt6iiDhmPI+a0WP35KThcO8AgwYMA8R91KewT5FfMNax0Nui19FIrKdrghV5FiInJaqbedx9dVa1qYNjkoxoi5GmYVJYq5JjP2le8nI3HBQ8fQINrmLHIkDTmeCnYhwvpz68FFr4gFhDsxqMxGseC565OmDfaI+DrXLH6XDl2fZfGSSw93OPZ8FwdMmSI+Yew4cQVebLxu7Ua46EHu1XRp51Ipq8O+Do9DREXrnzoREQBERAcT/AFKrfLTb+px8gPqvI9psLugK9P8A6j1PxQODB6uP2XnNUZrmy8nq6RVFHNVT8wbzurCiBl3qNiMOWu6qQ0W6rmmekfajzI5n7Qsg6JlZOA3mwtW0bNJ1JhVXwaRZN2XXHzE6x9VeUXw3hZcphyRA4roadQAZqmRUXkiXQrwwEyDeV92dWG6SdSoGNxB3YHCV9w28G24BU8Epe0scNivmOrZJPmrvDVmGLXJBErlaDg3eFoAz5qxr1fkB4QfRS3RWcLZ2vxJCyZUVJg9pNc6MiGmQeqk0cc0ujeGvlmt01Z57xNFsK0ROq3MeqepjGARvC181sftKnu7+8I0jkrbkivpPwi3N/Raa9Vsb0i35uXVUG0NsOe0tZ8sxebyDMQOIVVUrbxLSTHDS8eapLMvBtj0rfLOoq7VpggB0lwJbBtlxVNj9oVGvDpO7k4DUH1XP06ssdnvMMi8e9VZtriq0AjMEa5/RYym5HWtPHH9S6q4gRxkeyqjH2lzTBv5DK+q+7OqubFN9yBY8haFsxQLsrSL8rLFy5plIpQlRApVwHbxOQGXmI81e4chw3h7n6Ljq9MhxaSJ8uPdaV02AqQGzlEW5D34rWHdmueHHB6dsurvUaZ13RPUWPmFKVZ2cdNBo4Ej6/VWa9iLtI+UyqptBERWKBERAeb/1BvWd0aPIFcHiaZjqvQu39H8WeLQfp9Fw+Kp381hPs9XTP2oo8ZSz4gKPhnHdAI9lWVeleON1FqtAXNNcHoQd8GEQ3vUPHHIKYySJPgq7ETvSVSK5Nom2hU+YWVpSrzyiyqsO3UqfG7781E0jXwZ4iraB081Lw1azOdz5qmY8yrSwIM5fZQ40WfVGtr5Bj/J0dVb1DLWtk/xxVIGEbovmSO+FZB0m55SPRUmgzB2M/FaROo8cvVWNOvl75KoxDT8RvO0nrFlNAjLjwUSj8CUUTX1pEcpWyjVJojjp4qG1wynNaw6Ke7r91WhtLSkd4crHnooz3FpaZkSRPLRfMHWGRzI9BHqtxpy09LQNRfxUslcMi06fzk8c7aceqsMM4AQRcdFEwLSY8DP0W1lLe3yCbRbJUovLnhkjFVQ2ox2Qdnwi/vvUzFVQI8PFUO0KpLQI98le4eoH0WmLxfuUONswyRpJ/gi1MCHEOGt45HPv+6m4IEM3eBz8x9lCpYjdAvcH1+qm0buBGRjvOq2gik26pnoHZd80j+r1AVyqTsqPw3dVdr1cf7UfM6j+RhERXMQiIgOR7f4eWseObT6j6rz2uy/JeudpcJ8TDvGoG8P9b+kryvFNWORcnoaWXtoosQzxCg1RmCrSo38RQ3U5Jn+Fi0elBlexjhMXEqM+mS7uVhhhIPUr7/bwTqsnwzpUiOGQ0D3dbMQQBE6cVk5kiZ19hQ8QD5qtWapkaVaOqfKDxHcFVKyJhjbaaqZEo20nS8BbmumYy+x8ljSaC7hAn9kwrRLh6ZLJl7McXUO80c/qFPa6RIM39hQMTSJc2NM+S2UXQMpiynwQbsc75QdYz4LbSMgTPELTV+ZnfHhxWTQQ22ZGfUc+aiuAuibSktN7zI1iFOFWDAVbsoHdvp9VPeBA0Ko7JlV0AYPygwc/qt2EmSLcZjgVqY/SNY/dSmANAN8s9PdlEUUlLijRVogNJAm9vC63bJM0y05yR43WGFpk70m0z781s2fSIc8d4KtRST4aItNsVi2NLef7q6wrCIB4W99QqdstxGWZt4Qr+nZ7emfgtYqzDLI7bsy38Ini76BW6hbGp7tFvOT4lTV6UFUUfOZXc2wiIrGYREQHwheXbe2caVZ7NAZHQ3C9SXNds9nb7BVAu2zv0nLwPqqTVo3089svueW4mleVW1WWde5v4LocRRk++9U+Po3garnZ7EGVlEQJ5qTQO8fFY/2510X1zC3Lqs5KzoR8c3iPRVWLeZ3bxorl9okKDiaYLhHFUSNUyC4C0BWpZYdFExjA2B7hT90FognrqpZazDDgQTrkPFfdnuu+OMrYKfyxGfFY0nhsgC5Ko+i1n1v5XcbXQvA+WNJnvy8lsoiRunj66LGtR+YGbNBB5qEibDLgEZfstu6YF7rbhaI3R0ujyQ4DlrxCUE+TPA047/PkpLKLxPj9lroO3ZJ99Fq/vXEjKJ+tpVaJt2WRNp6e+a3UH6d/8LS4/Lms6dIFozn35ojN1R9wuIBeQLTaFIbLSb2Oai0sL89vHW6OeSI/7ROfmpq2VlXgl06W9UD4sAZ+wVnsumXuBP6QOJKjbPFgNdV03Z3BS9pizbnrot8cbZw6jLtizqqTIAHAR4LJEXeeCEREAREQBY1GBwIIkEQRyKyRAeW9oNmuo1S3TNp4tOR+niufxtOSPovXe0OyRiKcD87bsPq08j9l5bjKBaSCIMxB0IzBXPONHraXLvX1KuqyAo9MznoYU+oJUXc3XHndYs74mrFC0cFFp4eYPBT3QV8pUfmvbkqGqdIrNqUJhwBiL9QpOy6oIuL+GSk4qja5trwuomBpkSLclHglco34h9pHHVYOtNl9r0ZBGd1sptJcoLojPsSZzIy5eik71pKwrEExrM9yzA+Unh68kJJNNx3YA/dfcREC18r818o1gJ0svuIMuYdP4UELs1N3iSCNIC00qRlt4v32VjTMyMjxWzDUOQ98EonfRmyC05n05L5Te4PInIDSOK21WxEcUbSl0wcvfklFNxIGucxeStdKmC1o7ylWd102045qZs2llbSytGJjJ0rLPZlBdtsfDblMcXX+3vmqfYWzpgnIZ8+S6ZdmKFcni6rLudIIiLY4wiIgCIiAIiIAua7WdnvjNNSmPxALj/mB/wCh5rpUUNWqLwm4StHiTmEEzpYjVRMdRmDw+q9V7SdmG15fThtTXQP68Hc/Hl59jMO+mSx7S1w0Iv8AuuScXFntYM8ci47KZkeGizrzbhlMrY+nun1WVZgc2APfJZs60xXjdtn91DpDxVlUpbzANYVaaBaZ981UtA2UqfLvWoPM56+S2sed5vP391kLOMjOEotZH3YqAnUKTU3ZtN7jktWLpkkcllUbcRaIHedUomzKp8ogi5CkUX2Gtsytj6YIvBGaxfA04WUopdmIENJm8qVhXQBwiStFegbWtmsxR+URNzF0oNpolzvGBl7K30IklYspRqpWEw05pRjJqj5/abwjiZKu9h7LLjl1PALdsnZJdYWA196rrMLhm027rR+66MePyzztRqaW1GVCiGNDRkFsRF0nmBERAEREAREQBERAEREAUDauyaWIbFRtxk4WcOh4cslPRQ1fZMZOLtHmu2eytajJaPiU+LRcdW/aQqB9OLjJe0qt2jsKhWu5kO/5Nse/Q98rCWH+p6OLXtcTX5PKGTrotOMFp0Xb7Q7E1L/Ce1w4OG6fEWPkqCvsLEU5D6L45DeHi2QsHCS7R6GPUY5cpnMT74d6m5tBK308I27Ta+Sz+ENBbhkq2b2Qab7jjJ6LVUqHfi1yNOCsm0BkWxF18fhATrBvdCbRlTF9Ms/5Wf8Abbxn7LaKAgAeikYTBkWuSURm5URxTk5W6qW3DAkcArfCbCrOEBhA4m3qrzBdmGiPiOnkPuVpHHJnLk1WOPk5jB7PLrRJJtA0XU7N2DEGp3NH1Vzh8MxghjQPfFblvHEl2edl1cp8LgxYwAQBAWSItjkCIiAIiIAiIgCIiAIiIAiIgCIiAIiIAiIgNNfC03/nY136mg+qhVNgYU50Wdw3fRWaKGkyynKPTZTu7MYU/wD5/wD0/wC6xPZbC/8AA2/7O+6ukUbI/Bf18n9n/pW0tg4ZpkUxPMuPqVOo4djfyta3oAPRbEUqKXRSU5S7YREUlQiIgCIiAIiIAiIgCIiAIiIAiIgCIiAIiIAiIgCIiAIiIAiIgCIiAIiIAiIgCIiAIiIAiIgCIiA//9k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7413" name="AutoShape 6" descr="data:image/jpeg;base64,/9j/4AAQSkZJRgABAQAAAQABAAD/2wCEAAkGBxITEhUUEhQVFhUXGBoYFxgYFxUYGhgaFhoXGBoXGBgYHCggGBolHBgVITEkJSkrLi4uFx8zODMsNygtLisBCgoKDg0OGxAQGiwmHyY0LCw0LCwsLCw0LCwsLCwsLCwsLCwsLCwsLCwsLCwsLCwsLCwsLCwsLCwsLCwsLCwsLP/AABEIAOEA4QMBIgACEQEDEQH/xAAcAAEAAgMBAQEAAAAAAAAAAAAABAUCAwYHAQj/xAA5EAABAwIDBQYEBQQDAQEAAAABAAIRAyEEMUEFElFhcQaBkaGx8BMiwdEjMnLh8QcUQoJSYsKiQ//EABoBAQADAQEBAAAAAAAAAAAAAAABAgMEBQb/xAApEQACAgEEAQMDBQEAAAAAAAAAAQIRAwQSITFBEyJRYXGBBTIzUpEU/9oADAMBAAIRAxEAPwD3FERAEREAREQBERAEREAREQBERAEREARUPaztPTwTaZc0vfUdusYCBMRvEk5ASO8hWmy9oU69JtWmZa7xBFi0xkQZBVdyuvJO11fglIiKxAREQBERAEREAREQBERAEREAREQBERAEREARYVarWiXENA1JAHiVTYntVh2khrviEaN+5VZTjHtlowlLpF4i4zF9sX/4MaPFxHcoR7R4h2dTpAAXLLXYkbx0s5HoCLzWvtSscqj+m84fVQjtGtP53+JWD/U4eEx/zP5PV0Xm2H2pUB/M6f1u+6hdoe02IZS3G1HA1LTMnd/yicuHerQ/UoSdUyHp2ldlV/UbbDcTit1kFlIbjSNT/kehNu5Xn9JcViN57dxzqJ/O6wa2oNRP5i4QCBMQ02yXB4bCFzgBqvXdgbQGGoU6O4CGiJba+ZJ4kmVWGaPqXJ0XcXspI65FAwu16L7BwB4OsfsVPXoxkpK0zlaa7CIisQEREAREQBERAEREAREQBERAERQ9q7TpYematZwa0eJOjWjUo3RKTbpEp7wASSABck2A6lcjtvtxTZLaADj/AM3Wb/qD+b3muI7Rdq6+MfDARSBswWHV5/yPkNOJh4TBvOe74THeVw5tT4iepg0CSvI/wW1TbdWs7ee4u/2EDoMgs6RacxfoscLsuLmO7LzU9uBjJeZk3PmzqeyPETXUw5AEZefmtMDI2PvzU5tOBEHp9v2WvFU5HEeNlyZE07MZMjvbP6hwH1Ud4IPBbt/d96KVtEsLQ6RIUQi5JszuiHTN5JsbcP5VBtx4fWMZNAaPX6hWFTE/yqYOl5cdSujCq5KT/bRc7Bw4aTUOlm9f2HqrkYlzrkwNCcz0CrsIQGgHT1N7qY2tf5u6M/2VXkV8muNxiuTb8U6C/E5+CttmbVrU9SW8DlHfcKsZJyAHVZ/CMiH9YMWWsMzjymXkoyVNHcYDazKkA/K7gcu4qxXntK2TyY5yrzZm2HNgPu3zHRelg1yfE/8ATgy6auYnTIsKNUOEtMhZr0OzkCIiAIiIAiIgCIiAIiICPj8YyjTdUqGGtEk/QcSTaOa8Z7Rbafja2++QxsimybNHHm46n6K3/qR2j+LV+Ax34dM34OcMyeQyHfyXGNqkgQYA1XDqMlvaj1dHp6W59k0l3FrQO8qx2fTc+JBI5m3hkoOCogmYnm6/gNF0WCIA1K4Wz0JPaqXZvpbPaMy3whWNPCt/xMLRh3uOYaPMqa2uBmR0VLTOXJOZ8fQ45C6h4lvAmFO+I05FRK+S5cy+Dn3WymrniqytirFs+wpW2Ja2BnmFUOMglWxQ4ssYOrzZfAQBJ4qLQMuX3aFQDdHf7811beaM2WNLGGIVrg6lrrlMHVkq+wu/z9FjlxpF4l/hq28dR3jopTqTTbeHWb/squnhDGam0qG6czJXM/sXb+CW5m7pPu0rPf1/bqtDpmRMrF2LGSsuGTGMmW+zce6m6xkaic+5dbhcS2o3eb4cOS8/oCCLzx96K52Xjiwz4jiPuvV0mpcfbLox1GDdyuzrUWFKoHAOaZBWa9U80IiIAiIgCIiAKi7ZbY/tsM5wMPd8rORObu4T3wr1eQ/1V2r8Ssac/JTG7/sbu+3+qpOVI2wY980jhH1/iOLjlw4qbhHyROWg4qlZWExopeGxZjgAYkZnkOAXnyTZ9BFUqOnpVGt/Me7rpCs6FXeAvujgM466LmcKZO8892g5DiVPpYob4jOOPmVzz+hLh8HT4YaDLiTKsKAaMlR0cbachHitlHGOqWFgNVUweKUu+i3fXDdRGohYPG8LCFqoADTvWYMGL3Mm8+CycfBjLGvBQ7VpPiCCeECVztdxE8tF6M45LXicLTcPmaD1CQ9vBhTPNsHx5qS/ZFWs+Y3W5SfoF3DdmUW3axo6BbjR5KZZX2iqiUuydg06YEiTxKuf7VmoC+CW2NwfLqpDPlFyq1fZr6Rpdh90SDAGhyWbXDUdDxWYdETloeC2upBwhwHvmo2FlGuzX8MyLLTXotNnBZsmn+Y7zdDmW9+oW4kERfrZXS4NlcfsU9aiQPkvyvIW7Z+PIs7pw/hbKgIN/wA2jtHcjwUY1WkwRY+R4KVwzppSVM7Ds5joO4cnG3I/uukXneAqbsCcsrrvMBiN9gOuR6herpclraeLrcW2W5EhERdZxBERAEREBpxuIFOm95ya0u8BK/OvajEOe83uSXE9TJXt/bvE7mEcNXuDf/R8m+a8K22Lg8SY99ywzPg9DQx5sqDEgDTP6qfh3jOIAy+6rQyLZ6n6BT6EuFrLll0evEtcJDrnuWzCtJJJyiT04LVSrAC2iwfirWudVg02aRtlozFlxjJoz6K9wT7CFy2Cfk3vd3K/w9ZVaoZFxRZ1MREAXJUinUgBU2HqS8kmSMuQW6liN554C33WdNmbx+C4dUyW4PVUK8l18slIZiIaCeSUZSxk1bGlaWi0meWeq2UmuP5RqqbPBg4o14jK598F83bbpuYUluE3gQT71UmjhQACLniV0Qwt9lt6iiDhmPI+a0WP35KThcO8AgwYMA8R91KewT5FfMNax0Nui19FIrKdrghV5FiInJaqbedx9dVa1qYNjkoxoi5GmYVJYq5JjP2le8nI3HBQ8fQINrmLHIkDTmeCnYhwvpz68FFr4gFhDsxqMxGseC565OmDfaI+DrXLH6XDl2fZfGSSw93OPZ8FwdMmSI+Yew4cQVebLxu7Ua46EHu1XRp51Ipq8O+Do9DREXrnzoREQBERAcT/AFKrfLTb+px8gPqvI9psLugK9P8A6j1PxQODB6uP2XnNUZrmy8nq6RVFHNVT8wbzurCiBl3qNiMOWu6qQ0W6rmmekfajzI5n7Qsg6JlZOA3mwtW0bNJ1JhVXwaRZN2XXHzE6x9VeUXw3hZcphyRA4roadQAZqmRUXkiXQrwwEyDeV92dWG6SdSoGNxB3YHCV9w28G24BU8Epe0scNivmOrZJPmrvDVmGLXJBErlaDg3eFoAz5qxr1fkB4QfRS3RWcLZ2vxJCyZUVJg9pNc6MiGmQeqk0cc0ujeGvlmt01Z57xNFsK0ROq3MeqepjGARvC181sftKnu7+8I0jkrbkivpPwi3N/Raa9Vsb0i35uXVUG0NsOe0tZ8sxebyDMQOIVVUrbxLSTHDS8eapLMvBtj0rfLOoq7VpggB0lwJbBtlxVNj9oVGvDpO7k4DUH1XP06ssdnvMMi8e9VZtriq0AjMEa5/RYym5HWtPHH9S6q4gRxkeyqjH2lzTBv5DK+q+7OqubFN9yBY8haFsxQLsrSL8rLFy5plIpQlRApVwHbxOQGXmI81e4chw3h7n6Ljq9MhxaSJ8uPdaV02AqQGzlEW5D34rWHdmueHHB6dsurvUaZ13RPUWPmFKVZ2cdNBo4Ej6/VWa9iLtI+UyqptBERWKBERAeb/1BvWd0aPIFcHiaZjqvQu39H8WeLQfp9Fw+Kp381hPs9XTP2oo8ZSz4gKPhnHdAI9lWVeleON1FqtAXNNcHoQd8GEQ3vUPHHIKYySJPgq7ETvSVSK5Nom2hU+YWVpSrzyiyqsO3UqfG7781E0jXwZ4iraB081Lw1azOdz5qmY8yrSwIM5fZQ40WfVGtr5Bj/J0dVb1DLWtk/xxVIGEbovmSO+FZB0m55SPRUmgzB2M/FaROo8cvVWNOvl75KoxDT8RvO0nrFlNAjLjwUSj8CUUTX1pEcpWyjVJojjp4qG1wynNaw6Ke7r91WhtLSkd4crHnooz3FpaZkSRPLRfMHWGRzI9BHqtxpy09LQNRfxUslcMi06fzk8c7aceqsMM4AQRcdFEwLSY8DP0W1lLe3yCbRbJUovLnhkjFVQ2ox2Qdnwi/vvUzFVQI8PFUO0KpLQI98le4eoH0WmLxfuUONswyRpJ/gi1MCHEOGt45HPv+6m4IEM3eBz8x9lCpYjdAvcH1+qm0buBGRjvOq2gik26pnoHZd80j+r1AVyqTsqPw3dVdr1cf7UfM6j+RhERXMQiIgOR7f4eWseObT6j6rz2uy/JeudpcJ8TDvGoG8P9b+kryvFNWORcnoaWXtoosQzxCg1RmCrSo38RQ3U5Jn+Fi0elBlexjhMXEqM+mS7uVhhhIPUr7/bwTqsnwzpUiOGQ0D3dbMQQBE6cVk5kiZ19hQ8QD5qtWapkaVaOqfKDxHcFVKyJhjbaaqZEo20nS8BbmumYy+x8ljSaC7hAn9kwrRLh6ZLJl7McXUO80c/qFPa6RIM39hQMTSJc2NM+S2UXQMpiynwQbsc75QdYz4LbSMgTPELTV+ZnfHhxWTQQ22ZGfUc+aiuAuibSktN7zI1iFOFWDAVbsoHdvp9VPeBA0Ko7JlV0AYPygwc/qt2EmSLcZjgVqY/SNY/dSmANAN8s9PdlEUUlLijRVogNJAm9vC63bJM0y05yR43WGFpk70m0z781s2fSIc8d4KtRST4aItNsVi2NLef7q6wrCIB4W99QqdstxGWZt4Qr+nZ7emfgtYqzDLI7bsy38Ini76BW6hbGp7tFvOT4lTV6UFUUfOZXc2wiIrGYREQHwheXbe2caVZ7NAZHQ3C9SXNds9nb7BVAu2zv0nLwPqqTVo3089svueW4mleVW1WWde5v4LocRRk++9U+Po3garnZ7EGVlEQJ5qTQO8fFY/2510X1zC3Lqs5KzoR8c3iPRVWLeZ3bxorl9okKDiaYLhHFUSNUyC4C0BWpZYdFExjA2B7hT90FognrqpZazDDgQTrkPFfdnuu+OMrYKfyxGfFY0nhsgC5Ko+i1n1v5XcbXQvA+WNJnvy8lsoiRunj66LGtR+YGbNBB5qEibDLgEZfstu6YF7rbhaI3R0ujyQ4DlrxCUE+TPA047/PkpLKLxPj9lroO3ZJ99Fq/vXEjKJ+tpVaJt2WRNp6e+a3UH6d/8LS4/Lms6dIFozn35ojN1R9wuIBeQLTaFIbLSb2Oai0sL89vHW6OeSI/7ROfmpq2VlXgl06W9UD4sAZ+wVnsumXuBP6QOJKjbPFgNdV03Z3BS9pizbnrot8cbZw6jLtizqqTIAHAR4LJEXeeCEREAREQBY1GBwIIkEQRyKyRAeW9oNmuo1S3TNp4tOR+niufxtOSPovXe0OyRiKcD87bsPq08j9l5bjKBaSCIMxB0IzBXPONHraXLvX1KuqyAo9MznoYU+oJUXc3XHndYs74mrFC0cFFp4eYPBT3QV8pUfmvbkqGqdIrNqUJhwBiL9QpOy6oIuL+GSk4qja5trwuomBpkSLclHglco34h9pHHVYOtNl9r0ZBGd1sptJcoLojPsSZzIy5eik71pKwrEExrM9yzA+Unh68kJJNNx3YA/dfcREC18r818o1gJ0svuIMuYdP4UELs1N3iSCNIC00qRlt4v32VjTMyMjxWzDUOQ98EonfRmyC05n05L5Te4PInIDSOK21WxEcUbSl0wcvfklFNxIGucxeStdKmC1o7ylWd102045qZs2llbSytGJjJ0rLPZlBdtsfDblMcXX+3vmqfYWzpgnIZ8+S6ZdmKFcni6rLudIIiLY4wiIgCIiAIiIAua7WdnvjNNSmPxALj/mB/wCh5rpUUNWqLwm4StHiTmEEzpYjVRMdRmDw+q9V7SdmG15fThtTXQP68Hc/Hl59jMO+mSx7S1w0Iv8AuuScXFntYM8ci47KZkeGizrzbhlMrY+nun1WVZgc2APfJZs60xXjdtn91DpDxVlUpbzANYVaaBaZ981UtA2UqfLvWoPM56+S2sed5vP391kLOMjOEotZH3YqAnUKTU3ZtN7jktWLpkkcllUbcRaIHedUomzKp8ogi5CkUX2Gtsytj6YIvBGaxfA04WUopdmIENJm8qVhXQBwiStFegbWtmsxR+URNzF0oNpolzvGBl7K30IklYspRqpWEw05pRjJqj5/abwjiZKu9h7LLjl1PALdsnZJdYWA196rrMLhm027rR+66MePyzztRqaW1GVCiGNDRkFsRF0nmBERAEREAREQBERAEREAUDauyaWIbFRtxk4WcOh4cslPRQ1fZMZOLtHmu2eytajJaPiU+LRcdW/aQqB9OLjJe0qt2jsKhWu5kO/5Nse/Q98rCWH+p6OLXtcTX5PKGTrotOMFp0Xb7Q7E1L/Ce1w4OG6fEWPkqCvsLEU5D6L45DeHi2QsHCS7R6GPUY5cpnMT74d6m5tBK308I27Ta+Sz+ENBbhkq2b2Qab7jjJ6LVUqHfi1yNOCsm0BkWxF18fhATrBvdCbRlTF9Ms/5Wf8Abbxn7LaKAgAeikYTBkWuSURm5URxTk5W6qW3DAkcArfCbCrOEBhA4m3qrzBdmGiPiOnkPuVpHHJnLk1WOPk5jB7PLrRJJtA0XU7N2DEGp3NH1Vzh8MxghjQPfFblvHEl2edl1cp8LgxYwAQBAWSItjkCIiAIiIAiIgCIiAIiIAiIgCIiAIiIAiIgNNfC03/nY136mg+qhVNgYU50Wdw3fRWaKGkyynKPTZTu7MYU/wD5/wD0/wC6xPZbC/8AA2/7O+6ukUbI/Bf18n9n/pW0tg4ZpkUxPMuPqVOo4djfyta3oAPRbEUqKXRSU5S7YREUlQiIgCIiAIiIAiIgCIiAIiIAiIgCIiAIiIAiIgCIiAIiIAiIgCIiAIiIAiIgCIiAIiIAiIgCIiA//9k="/>
          <p:cNvSpPr>
            <a:spLocks noChangeAspect="1" noChangeArrowheads="1"/>
          </p:cNvSpPr>
          <p:nvPr/>
        </p:nvSpPr>
        <p:spPr bwMode="auto">
          <a:xfrm>
            <a:off x="307975" y="7939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pic>
        <p:nvPicPr>
          <p:cNvPr id="17414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202" y="1816101"/>
            <a:ext cx="2143125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9" descr="http://www.thetreefarm.com/media/catalog/product/cache/1/image/9df78eab33525d08d6e5fb8d27136e95/a/p/apple-yellow-delicious-fruit-bil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65840" y="1524000"/>
            <a:ext cx="300037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6" name="TextBox 5"/>
          <p:cNvSpPr txBox="1">
            <a:spLocks noChangeArrowheads="1"/>
          </p:cNvSpPr>
          <p:nvPr/>
        </p:nvSpPr>
        <p:spPr bwMode="auto">
          <a:xfrm>
            <a:off x="563565" y="4267201"/>
            <a:ext cx="2179637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dirty="0"/>
              <a:t>Features:</a:t>
            </a:r>
          </a:p>
          <a:p>
            <a:r>
              <a:rPr lang="en-US" altLang="en-US" dirty="0"/>
              <a:t>1. Color: </a:t>
            </a:r>
            <a:r>
              <a:rPr lang="en-US" altLang="en-US" b="1" dirty="0"/>
              <a:t>Radish/Red</a:t>
            </a:r>
          </a:p>
          <a:p>
            <a:r>
              <a:rPr lang="en-US" altLang="en-US" dirty="0"/>
              <a:t>2. Type : </a:t>
            </a:r>
            <a:r>
              <a:rPr lang="en-US" altLang="en-US" b="1" dirty="0" smtClean="0"/>
              <a:t>Fruit</a:t>
            </a:r>
          </a:p>
          <a:p>
            <a:r>
              <a:rPr lang="en-US" altLang="en-US" b="1" dirty="0" smtClean="0"/>
              <a:t>3. Texture : Soft</a:t>
            </a:r>
            <a:endParaRPr lang="en-US" altLang="en-US" b="1" dirty="0"/>
          </a:p>
          <a:p>
            <a:r>
              <a:rPr lang="en-US" altLang="en-US" dirty="0" smtClean="0"/>
              <a:t>4. </a:t>
            </a:r>
            <a:r>
              <a:rPr lang="en-US" altLang="en-US" dirty="0"/>
              <a:t>Shape </a:t>
            </a:r>
          </a:p>
          <a:p>
            <a:r>
              <a:rPr lang="en-US" altLang="en-US" dirty="0"/>
              <a:t>etc…</a:t>
            </a:r>
          </a:p>
        </p:txBody>
      </p:sp>
      <p:sp>
        <p:nvSpPr>
          <p:cNvPr id="17417" name="TextBox 9"/>
          <p:cNvSpPr txBox="1">
            <a:spLocks noChangeArrowheads="1"/>
          </p:cNvSpPr>
          <p:nvPr/>
        </p:nvSpPr>
        <p:spPr bwMode="auto">
          <a:xfrm>
            <a:off x="3886200" y="4267200"/>
            <a:ext cx="16764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dirty="0"/>
              <a:t>Features:</a:t>
            </a:r>
          </a:p>
          <a:p>
            <a:r>
              <a:rPr lang="en-US" altLang="en-US" dirty="0"/>
              <a:t>1. Sky Blue</a:t>
            </a:r>
          </a:p>
          <a:p>
            <a:r>
              <a:rPr lang="en-US" altLang="en-US" dirty="0"/>
              <a:t>2. </a:t>
            </a:r>
            <a:r>
              <a:rPr lang="en-US" altLang="en-US" b="1" dirty="0" smtClean="0"/>
              <a:t>Logo:</a:t>
            </a:r>
          </a:p>
          <a:p>
            <a:r>
              <a:rPr lang="en-US" altLang="en-US" b="1" dirty="0" smtClean="0"/>
              <a:t>3. Texture : </a:t>
            </a:r>
          </a:p>
          <a:p>
            <a:r>
              <a:rPr lang="en-US" altLang="en-US" dirty="0" smtClean="0"/>
              <a:t>4.Shape </a:t>
            </a:r>
            <a:endParaRPr lang="en-US" altLang="en-US" dirty="0"/>
          </a:p>
          <a:p>
            <a:r>
              <a:rPr lang="en-US" altLang="en-US" dirty="0"/>
              <a:t>etc…</a:t>
            </a:r>
          </a:p>
        </p:txBody>
      </p:sp>
      <p:sp>
        <p:nvSpPr>
          <p:cNvPr id="17418" name="TextBox 10"/>
          <p:cNvSpPr txBox="1">
            <a:spLocks noChangeArrowheads="1"/>
          </p:cNvSpPr>
          <p:nvPr/>
        </p:nvSpPr>
        <p:spPr bwMode="auto">
          <a:xfrm>
            <a:off x="6705600" y="4267201"/>
            <a:ext cx="16764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dirty="0"/>
              <a:t>Features:</a:t>
            </a:r>
          </a:p>
          <a:p>
            <a:r>
              <a:rPr lang="en-US" altLang="en-US" dirty="0"/>
              <a:t>1. </a:t>
            </a:r>
            <a:r>
              <a:rPr lang="en-US" altLang="en-US" b="1" dirty="0"/>
              <a:t>Yellow</a:t>
            </a:r>
          </a:p>
          <a:p>
            <a:r>
              <a:rPr lang="en-US" altLang="en-US" dirty="0"/>
              <a:t>2. </a:t>
            </a:r>
            <a:r>
              <a:rPr lang="en-US" altLang="en-US" b="1" dirty="0" smtClean="0"/>
              <a:t>Fruit</a:t>
            </a:r>
          </a:p>
          <a:p>
            <a:r>
              <a:rPr lang="en-US" altLang="en-US" b="1" dirty="0" smtClean="0"/>
              <a:t>3. Texture : Soft</a:t>
            </a:r>
          </a:p>
          <a:p>
            <a:r>
              <a:rPr lang="en-US" altLang="en-US" dirty="0" smtClean="0"/>
              <a:t>4.Shape </a:t>
            </a:r>
            <a:endParaRPr lang="en-US" altLang="en-US" dirty="0"/>
          </a:p>
          <a:p>
            <a:r>
              <a:rPr lang="en-US" altLang="en-US" dirty="0"/>
              <a:t>etc…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304800" y="60960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sz="1600" dirty="0" smtClean="0"/>
              <a:t>What </a:t>
            </a:r>
            <a:r>
              <a:rPr lang="en-US" altLang="en-US" sz="1600" dirty="0"/>
              <a:t>do you mean by </a:t>
            </a:r>
            <a:r>
              <a:rPr lang="en-US" altLang="en-US" sz="1600" dirty="0" smtClean="0"/>
              <a:t>Apple?</a:t>
            </a:r>
            <a:endParaRPr lang="en-US" altLang="en-US" sz="1600" dirty="0"/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344489" y="1027111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 flipH="1" flipV="1">
            <a:off x="1034196" y="971755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311433" y="1283869"/>
            <a:ext cx="8258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800" dirty="0">
                <a:solidFill>
                  <a:srgbClr val="000000"/>
                </a:solidFill>
                <a:latin typeface="Arial" charset="0"/>
              </a:rPr>
              <a:t>output</a:t>
            </a:r>
          </a:p>
        </p:txBody>
      </p:sp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921032" y="1283870"/>
            <a:ext cx="18923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1800" dirty="0">
                <a:solidFill>
                  <a:srgbClr val="000000"/>
                </a:solidFill>
                <a:latin typeface="Arial" charset="0"/>
              </a:rPr>
              <a:t>prediction function</a:t>
            </a:r>
          </a:p>
        </p:txBody>
      </p:sp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2514600" y="1219201"/>
            <a:ext cx="15113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1800" dirty="0">
                <a:solidFill>
                  <a:srgbClr val="000000"/>
                </a:solidFill>
                <a:latin typeface="Arial" charset="0"/>
              </a:rPr>
              <a:t>Image feature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80652" y="177150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altLang="en-US" sz="2400" dirty="0" smtClean="0">
                <a:solidFill>
                  <a:srgbClr val="0000FF"/>
                </a:solidFill>
              </a:rPr>
              <a:t>y = f(</a:t>
            </a:r>
            <a:r>
              <a:rPr lang="en-US" altLang="en-US" sz="2400" b="1" dirty="0" smtClean="0">
                <a:solidFill>
                  <a:srgbClr val="0000FF"/>
                </a:solidFill>
              </a:rPr>
              <a:t>x</a:t>
            </a:r>
            <a:r>
              <a:rPr lang="en-US" altLang="en-US" sz="2400" dirty="0" smtClean="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1905000" y="609600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b="1" dirty="0" smtClean="0">
                <a:solidFill>
                  <a:srgbClr val="C00000"/>
                </a:solidFill>
              </a:rPr>
              <a:t>The machine learning framework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57200" y="990602"/>
            <a:ext cx="8382000" cy="3886199"/>
          </a:xfrm>
        </p:spPr>
        <p:txBody>
          <a:bodyPr>
            <a:normAutofit lnSpcReduction="10000"/>
          </a:bodyPr>
          <a:lstStyle/>
          <a:p>
            <a:r>
              <a:rPr lang="en-US" altLang="en-US" sz="2400" dirty="0" smtClean="0"/>
              <a:t>Apply a prediction function to a feature representation of the image to get the desired output:</a:t>
            </a:r>
            <a:r>
              <a:rPr lang="en-US" altLang="en-US" sz="2100" dirty="0" smtClean="0"/>
              <a:t/>
            </a:r>
            <a:br>
              <a:rPr lang="en-US" altLang="en-US" sz="2100" dirty="0" smtClean="0"/>
            </a:br>
            <a:endParaRPr lang="en-US" altLang="en-US" sz="2100" dirty="0" smtClean="0"/>
          </a:p>
          <a:p>
            <a:pPr>
              <a:buFontTx/>
              <a:buNone/>
            </a:pPr>
            <a:r>
              <a:rPr lang="en-US" altLang="en-US" sz="2100" dirty="0" smtClean="0">
                <a:solidFill>
                  <a:srgbClr val="0000FF"/>
                </a:solidFill>
              </a:rPr>
              <a:t>			</a:t>
            </a:r>
            <a:r>
              <a:rPr lang="en-US" altLang="en-US" sz="5200" dirty="0" smtClean="0">
                <a:solidFill>
                  <a:srgbClr val="0000FF"/>
                </a:solidFill>
              </a:rPr>
              <a:t>f(    ) = “  apple”</a:t>
            </a:r>
          </a:p>
          <a:p>
            <a:pPr>
              <a:buFontTx/>
              <a:buNone/>
            </a:pPr>
            <a:r>
              <a:rPr lang="en-US" altLang="en-US" sz="5200" dirty="0" smtClean="0">
                <a:solidFill>
                  <a:srgbClr val="0000FF"/>
                </a:solidFill>
              </a:rPr>
              <a:t>			f(    ) = “  tomato”</a:t>
            </a:r>
          </a:p>
          <a:p>
            <a:pPr>
              <a:buFontTx/>
              <a:buNone/>
            </a:pPr>
            <a:r>
              <a:rPr lang="en-US" altLang="en-US" sz="5200" dirty="0" smtClean="0">
                <a:solidFill>
                  <a:srgbClr val="0000FF"/>
                </a:solidFill>
              </a:rPr>
              <a:t>			f(    ) = “  cow”</a:t>
            </a:r>
          </a:p>
          <a:p>
            <a:pPr>
              <a:buFontTx/>
              <a:buNone/>
            </a:pPr>
            <a:endParaRPr lang="en-US" altLang="en-US" dirty="0" smtClean="0"/>
          </a:p>
          <a:p>
            <a:pPr>
              <a:buFontTx/>
              <a:buNone/>
            </a:pPr>
            <a:endParaRPr lang="en-US" altLang="en-US" dirty="0" smtClean="0"/>
          </a:p>
          <a:p>
            <a:pPr>
              <a:buFontTx/>
              <a:buNone/>
            </a:pPr>
            <a:endParaRPr lang="en-US" altLang="en-US" dirty="0" smtClean="0"/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1981201"/>
            <a:ext cx="7620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2895601"/>
            <a:ext cx="7747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3733800"/>
            <a:ext cx="7747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9" name="TextBox 6"/>
          <p:cNvSpPr txBox="1">
            <a:spLocks noChangeArrowheads="1"/>
          </p:cNvSpPr>
          <p:nvPr/>
        </p:nvSpPr>
        <p:spPr bwMode="auto">
          <a:xfrm>
            <a:off x="7315202" y="6581777"/>
            <a:ext cx="181331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200">
                <a:solidFill>
                  <a:srgbClr val="A6A6A6"/>
                </a:solidFill>
                <a:latin typeface="Arial" charset="0"/>
              </a:rPr>
              <a:t>Slide credit: L. Lazebnik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4800601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 smtClean="0"/>
              <a:t>Training: </a:t>
            </a:r>
            <a:r>
              <a:rPr lang="en-US" altLang="en-US" sz="2000" dirty="0" smtClean="0"/>
              <a:t>given a </a:t>
            </a:r>
            <a:r>
              <a:rPr lang="en-US" altLang="en-US" sz="2000" i="1" dirty="0" smtClean="0"/>
              <a:t>training set </a:t>
            </a:r>
            <a:r>
              <a:rPr lang="en-US" altLang="en-US" sz="2000" dirty="0" smtClean="0"/>
              <a:t>of labeled examples</a:t>
            </a:r>
            <a:r>
              <a:rPr lang="en-US" altLang="en-US" sz="2000" i="1" dirty="0" smtClean="0"/>
              <a:t> </a:t>
            </a:r>
            <a:r>
              <a:rPr lang="en-US" altLang="en-US" sz="2000" dirty="0" smtClean="0">
                <a:solidFill>
                  <a:srgbClr val="0000FF"/>
                </a:solidFill>
              </a:rPr>
              <a:t>{(</a:t>
            </a:r>
            <a:r>
              <a:rPr lang="en-US" altLang="en-US" sz="2000" b="1" dirty="0" smtClean="0">
                <a:solidFill>
                  <a:srgbClr val="0000FF"/>
                </a:solidFill>
              </a:rPr>
              <a:t>x</a:t>
            </a:r>
            <a:r>
              <a:rPr lang="en-US" altLang="en-US" sz="2000" baseline="-25000" dirty="0" smtClean="0">
                <a:solidFill>
                  <a:srgbClr val="0000FF"/>
                </a:solidFill>
              </a:rPr>
              <a:t>1</a:t>
            </a:r>
            <a:r>
              <a:rPr lang="en-US" altLang="en-US" sz="2000" dirty="0" smtClean="0">
                <a:solidFill>
                  <a:srgbClr val="0000FF"/>
                </a:solidFill>
              </a:rPr>
              <a:t>,y</a:t>
            </a:r>
            <a:r>
              <a:rPr lang="en-US" altLang="en-US" sz="2000" baseline="-25000" dirty="0" smtClean="0">
                <a:solidFill>
                  <a:srgbClr val="0000FF"/>
                </a:solidFill>
              </a:rPr>
              <a:t>1</a:t>
            </a:r>
            <a:r>
              <a:rPr lang="en-US" altLang="en-US" sz="2000" dirty="0" smtClean="0">
                <a:solidFill>
                  <a:srgbClr val="0000FF"/>
                </a:solidFill>
              </a:rPr>
              <a:t>), …, (</a:t>
            </a:r>
            <a:r>
              <a:rPr lang="en-US" altLang="en-US" sz="2000" b="1" dirty="0" err="1" smtClean="0">
                <a:solidFill>
                  <a:srgbClr val="0000FF"/>
                </a:solidFill>
              </a:rPr>
              <a:t>x</a:t>
            </a:r>
            <a:r>
              <a:rPr lang="en-US" altLang="en-US" sz="2000" baseline="-25000" dirty="0" err="1" smtClean="0">
                <a:solidFill>
                  <a:srgbClr val="0000FF"/>
                </a:solidFill>
              </a:rPr>
              <a:t>N</a:t>
            </a:r>
            <a:r>
              <a:rPr lang="en-US" altLang="en-US" sz="2000" dirty="0" err="1" smtClean="0">
                <a:solidFill>
                  <a:srgbClr val="0000FF"/>
                </a:solidFill>
              </a:rPr>
              <a:t>,y</a:t>
            </a:r>
            <a:r>
              <a:rPr lang="en-US" altLang="en-US" sz="2000" baseline="-25000" dirty="0" err="1" smtClean="0">
                <a:solidFill>
                  <a:srgbClr val="0000FF"/>
                </a:solidFill>
              </a:rPr>
              <a:t>N</a:t>
            </a:r>
            <a:r>
              <a:rPr lang="en-US" altLang="en-US" sz="2000" dirty="0" smtClean="0">
                <a:solidFill>
                  <a:srgbClr val="0000FF"/>
                </a:solidFill>
              </a:rPr>
              <a:t>)}</a:t>
            </a:r>
            <a:r>
              <a:rPr lang="en-US" altLang="en-US" sz="2000" dirty="0" smtClean="0"/>
              <a:t>, estimate the prediction function </a:t>
            </a:r>
            <a:r>
              <a:rPr lang="en-US" altLang="en-US" sz="2000" dirty="0" smtClean="0">
                <a:solidFill>
                  <a:srgbClr val="0000FF"/>
                </a:solidFill>
              </a:rPr>
              <a:t>f </a:t>
            </a:r>
            <a:r>
              <a:rPr lang="en-US" altLang="en-US" sz="2000" dirty="0" smtClean="0"/>
              <a:t>by minimizing the prediction error on the training set</a:t>
            </a:r>
          </a:p>
          <a:p>
            <a:r>
              <a:rPr lang="en-US" altLang="en-US" sz="2000" b="1" dirty="0" smtClean="0"/>
              <a:t>Testing:</a:t>
            </a:r>
            <a:r>
              <a:rPr lang="en-US" altLang="en-US" sz="2000" dirty="0" smtClean="0"/>
              <a:t> apply </a:t>
            </a:r>
            <a:r>
              <a:rPr lang="en-US" altLang="en-US" sz="2000" dirty="0" smtClean="0">
                <a:solidFill>
                  <a:srgbClr val="0000FF"/>
                </a:solidFill>
              </a:rPr>
              <a:t>f</a:t>
            </a:r>
            <a:r>
              <a:rPr lang="en-US" altLang="en-US" sz="2000" dirty="0" smtClean="0"/>
              <a:t> to a never before seen </a:t>
            </a:r>
            <a:r>
              <a:rPr lang="en-US" altLang="en-US" sz="2000" i="1" dirty="0" smtClean="0"/>
              <a:t>test example</a:t>
            </a:r>
            <a:r>
              <a:rPr lang="en-US" altLang="en-US" sz="2000" dirty="0" smtClean="0"/>
              <a:t> </a:t>
            </a:r>
            <a:r>
              <a:rPr lang="en-US" altLang="en-US" sz="2000" b="1" dirty="0" smtClean="0">
                <a:solidFill>
                  <a:srgbClr val="0000FF"/>
                </a:solidFill>
              </a:rPr>
              <a:t>x</a:t>
            </a:r>
            <a:r>
              <a:rPr lang="en-US" altLang="en-US" sz="2000" dirty="0" smtClean="0"/>
              <a:t> and output the predicted value </a:t>
            </a:r>
            <a:r>
              <a:rPr lang="en-US" altLang="en-US" sz="2000" dirty="0" smtClean="0">
                <a:solidFill>
                  <a:srgbClr val="0000FF"/>
                </a:solidFill>
              </a:rPr>
              <a:t>y </a:t>
            </a:r>
            <a:r>
              <a:rPr lang="en-US" altLang="en-US" sz="2400" dirty="0" smtClean="0">
                <a:solidFill>
                  <a:srgbClr val="0000FF"/>
                </a:solidFill>
              </a:rPr>
              <a:t>= f(</a:t>
            </a:r>
            <a:r>
              <a:rPr lang="en-US" altLang="en-US" sz="2400" b="1" dirty="0" smtClean="0">
                <a:solidFill>
                  <a:srgbClr val="0000FF"/>
                </a:solidFill>
              </a:rPr>
              <a:t>x</a:t>
            </a:r>
            <a:r>
              <a:rPr lang="en-US" altLang="en-US" sz="2400" dirty="0" smtClean="0">
                <a:solidFill>
                  <a:srgbClr val="0000FF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715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what in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81600"/>
          </a:xfrm>
        </p:spPr>
        <p:txBody>
          <a:bodyPr>
            <a:noAutofit/>
          </a:bodyPr>
          <a:lstStyle/>
          <a:p>
            <a:r>
              <a:rPr lang="en-US" sz="2800" dirty="0" smtClean="0"/>
              <a:t>In machine learning the pictures or words or actual numbers are the – </a:t>
            </a:r>
            <a:r>
              <a:rPr lang="en-US" sz="2800" dirty="0" smtClean="0">
                <a:solidFill>
                  <a:srgbClr val="FF0000"/>
                </a:solidFill>
              </a:rPr>
              <a:t>DATA </a:t>
            </a:r>
            <a:r>
              <a:rPr lang="en-US" sz="2800" dirty="0" smtClean="0"/>
              <a:t>– this is ‘x’ the input variable</a:t>
            </a:r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dirty="0" smtClean="0"/>
              <a:t>The names you gave for those pictures </a:t>
            </a:r>
            <a:r>
              <a:rPr lang="en-US" sz="2800" dirty="0" smtClean="0">
                <a:solidFill>
                  <a:srgbClr val="FF0000"/>
                </a:solidFill>
              </a:rPr>
              <a:t>– LABELS </a:t>
            </a:r>
            <a:r>
              <a:rPr lang="en-US" sz="2800" dirty="0" smtClean="0"/>
              <a:t>or</a:t>
            </a:r>
            <a:r>
              <a:rPr lang="en-US" sz="2800" dirty="0" smtClean="0">
                <a:solidFill>
                  <a:srgbClr val="FF0000"/>
                </a:solidFill>
              </a:rPr>
              <a:t> OUTPUT </a:t>
            </a:r>
            <a:r>
              <a:rPr lang="en-US" sz="2800" dirty="0" smtClean="0"/>
              <a:t>-- labeled output</a:t>
            </a:r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dirty="0" smtClean="0"/>
              <a:t>Program writing in Python, R or C++  -- </a:t>
            </a:r>
            <a:r>
              <a:rPr lang="en-US" sz="2800" dirty="0" smtClean="0">
                <a:solidFill>
                  <a:srgbClr val="FF0000"/>
                </a:solidFill>
              </a:rPr>
              <a:t>LEARNING ALGORITHM </a:t>
            </a:r>
            <a:r>
              <a:rPr lang="en-US" sz="2800" dirty="0" smtClean="0"/>
              <a:t> -- this is the program you write in python</a:t>
            </a:r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dirty="0" smtClean="0"/>
              <a:t>The equations which you have built – the model of an apple you have in mind - </a:t>
            </a:r>
            <a:r>
              <a:rPr lang="en-US" sz="2800" dirty="0" smtClean="0">
                <a:solidFill>
                  <a:srgbClr val="FF0000"/>
                </a:solidFill>
              </a:rPr>
              <a:t>MODEL – The model is also the function “ f “</a:t>
            </a:r>
          </a:p>
          <a:p>
            <a:r>
              <a:rPr lang="en-US" sz="2800" dirty="0" smtClean="0"/>
              <a:t>Then when a real apple is then shown to you, then you say it is an apple, this is the </a:t>
            </a:r>
            <a:r>
              <a:rPr lang="en-US" sz="2800" dirty="0" smtClean="0">
                <a:solidFill>
                  <a:srgbClr val="FF0000"/>
                </a:solidFill>
              </a:rPr>
              <a:t>PREDICTED OUTPUT </a:t>
            </a:r>
            <a:r>
              <a:rPr lang="en-US" sz="2800" dirty="0" smtClean="0"/>
              <a:t>–  ‘ y’</a:t>
            </a:r>
          </a:p>
          <a:p>
            <a:pPr>
              <a:buNone/>
            </a:pPr>
            <a:r>
              <a:rPr lang="en-US" sz="2800" dirty="0" smtClean="0"/>
              <a:t>    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41325" y="152400"/>
            <a:ext cx="8229600" cy="792163"/>
          </a:xfrm>
        </p:spPr>
        <p:txBody>
          <a:bodyPr>
            <a:normAutofit fontScale="90000"/>
          </a:bodyPr>
          <a:lstStyle/>
          <a:p>
            <a:r>
              <a:rPr lang="en-US" altLang="en-US" b="1" dirty="0" smtClean="0">
                <a:solidFill>
                  <a:srgbClr val="C00000"/>
                </a:solidFill>
              </a:rPr>
              <a:t>Machine Learning - Terminology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3340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sz="2800" b="1" dirty="0" smtClean="0"/>
              <a:t>Features</a:t>
            </a:r>
          </a:p>
          <a:p>
            <a:pPr lvl="1"/>
            <a:r>
              <a:rPr lang="en-US" altLang="en-US" dirty="0" smtClean="0"/>
              <a:t>The number of features or distinct traits that can be used to describe each item in a quantitative manner</a:t>
            </a:r>
          </a:p>
          <a:p>
            <a:r>
              <a:rPr lang="en-US" altLang="en-US" sz="2800" b="1" dirty="0" smtClean="0"/>
              <a:t>Samples</a:t>
            </a:r>
          </a:p>
          <a:p>
            <a:pPr lvl="1"/>
            <a:r>
              <a:rPr lang="en-US" altLang="en-US" dirty="0" smtClean="0"/>
              <a:t>A sample is an item to process (e.g. classify). It can be a document, a picture, a sound, a video, a row in database or CSV file, or whatever you can describe with a fixed set of quantitative traits.</a:t>
            </a:r>
            <a:endParaRPr lang="en-US" altLang="en-US" dirty="0"/>
          </a:p>
          <a:p>
            <a:r>
              <a:rPr lang="en-US" altLang="en-US" sz="2800" b="1" dirty="0" smtClean="0"/>
              <a:t>Feature vector </a:t>
            </a:r>
          </a:p>
          <a:p>
            <a:pPr lvl="1"/>
            <a:r>
              <a:rPr lang="en-US" altLang="en-US" dirty="0" smtClean="0"/>
              <a:t>is an n-dimensional vector of numerical  features that represent some object.</a:t>
            </a:r>
          </a:p>
          <a:p>
            <a:r>
              <a:rPr lang="en-US" altLang="en-US" sz="2800" b="1" dirty="0" smtClean="0"/>
              <a:t>Feature extraction</a:t>
            </a:r>
          </a:p>
          <a:p>
            <a:pPr lvl="1"/>
            <a:r>
              <a:rPr lang="en-US" altLang="en-US" dirty="0" smtClean="0"/>
              <a:t>Preparation of feature vector</a:t>
            </a:r>
          </a:p>
          <a:p>
            <a:pPr lvl="1"/>
            <a:r>
              <a:rPr lang="en-US" altLang="en-US" dirty="0" smtClean="0"/>
              <a:t> transforms the data in the high-dimensional space to a space of fewer </a:t>
            </a:r>
            <a:r>
              <a:rPr lang="en-US" altLang="en-US" u="sng" dirty="0" smtClean="0"/>
              <a:t>dimensions</a:t>
            </a:r>
            <a:r>
              <a:rPr lang="en-US" altLang="en-US" dirty="0" smtClean="0"/>
              <a:t>.</a:t>
            </a:r>
          </a:p>
          <a:p>
            <a:r>
              <a:rPr lang="en-US" altLang="en-US" sz="2800" b="1" dirty="0" smtClean="0"/>
              <a:t>Training/Evolution set </a:t>
            </a:r>
          </a:p>
          <a:p>
            <a:pPr lvl="1"/>
            <a:r>
              <a:rPr lang="en-US" altLang="en-US" dirty="0" smtClean="0"/>
              <a:t>Set of data to discover potentially predictive relationships. </a:t>
            </a:r>
          </a:p>
          <a:p>
            <a:pPr lvl="1"/>
            <a:endParaRPr lang="en-US" altLang="en-US" dirty="0" smtClean="0"/>
          </a:p>
          <a:p>
            <a:pPr lvl="1"/>
            <a:endParaRPr lang="en-US" altLang="en-US" dirty="0" smtClean="0"/>
          </a:p>
        </p:txBody>
      </p:sp>
    </p:spTree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16592" y="-191910"/>
            <a:ext cx="10158663" cy="70499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Machine Learning Use Cases Ppt PowerPoint Presentation Infographic Template  Clipart Images - PowerPoint Templat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cdn-images-1.medium.com/max/800/0*Y4F8zOK84K5TlCEY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http://sungsoo.github.io/2017/03/28/three-things-you-need-to-know-about-machine-learning.html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94456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Brief outline – </a:t>
            </a:r>
            <a:r>
              <a:rPr lang="en-IN" dirty="0" err="1" smtClean="0"/>
              <a:t>Gururajan</a:t>
            </a:r>
            <a:r>
              <a:rPr lang="en-IN" dirty="0" smtClean="0"/>
              <a:t> </a:t>
            </a:r>
            <a:r>
              <a:rPr lang="en-IN" dirty="0" err="1" smtClean="0"/>
              <a:t>Narasimhan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20+ years of experience in software development and training after Masters Degree in Engineering (Applied Electronics, CIT, Coimbatore, 1995)</a:t>
            </a:r>
          </a:p>
          <a:p>
            <a:r>
              <a:rPr lang="en-IN" dirty="0" smtClean="0"/>
              <a:t>Worked in multiple roles as senior software engineer, tech lead and architect , currently a senior consultant  doing training and development across Wipro Technologies in Artificial Intelligence, Machine Learning, Data Science domains and Programming in Python and C++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8" y="341376"/>
            <a:ext cx="8489445" cy="927384"/>
          </a:xfrm>
        </p:spPr>
        <p:txBody>
          <a:bodyPr>
            <a:normAutofit/>
          </a:bodyPr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435280" cy="5040560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Supervised learning</a:t>
            </a:r>
            <a:r>
              <a:rPr lang="en-US" sz="2400" dirty="0" smtClean="0"/>
              <a:t> is the machine </a:t>
            </a:r>
            <a:r>
              <a:rPr lang="en-US" sz="2400" b="1" dirty="0" smtClean="0"/>
              <a:t>learning</a:t>
            </a:r>
            <a:r>
              <a:rPr lang="en-US" sz="2400" dirty="0" smtClean="0"/>
              <a:t> task of inferring a function from labeled training data. The training data consist of a set of training examples. </a:t>
            </a:r>
          </a:p>
          <a:p>
            <a:r>
              <a:rPr lang="en-US" sz="2400" dirty="0" smtClean="0"/>
              <a:t>In </a:t>
            </a:r>
            <a:r>
              <a:rPr lang="en-US" sz="2400" b="1" dirty="0" smtClean="0"/>
              <a:t>supervised learning</a:t>
            </a:r>
            <a:r>
              <a:rPr lang="en-US" sz="2400" dirty="0" smtClean="0"/>
              <a:t>, each example is a pair consisting of an input object (typically a vector) and a desired output value (also called the supervisory signal)</a:t>
            </a:r>
          </a:p>
          <a:p>
            <a:r>
              <a:rPr lang="en-US" sz="2400" b="1" dirty="0" smtClean="0"/>
              <a:t>Unsupervised learning</a:t>
            </a:r>
            <a:r>
              <a:rPr lang="en-US" sz="2400" dirty="0" smtClean="0"/>
              <a:t> is a type of machine </a:t>
            </a:r>
            <a:r>
              <a:rPr lang="en-US" sz="2400" b="1" dirty="0" smtClean="0"/>
              <a:t>learning</a:t>
            </a:r>
            <a:r>
              <a:rPr lang="en-US" sz="2400" dirty="0" smtClean="0"/>
              <a:t> algorithm used to draw inferences from datasets consisting of input data without labeled responses. </a:t>
            </a:r>
          </a:p>
          <a:p>
            <a:r>
              <a:rPr lang="en-US" sz="2400" dirty="0" smtClean="0"/>
              <a:t>The most common </a:t>
            </a:r>
            <a:r>
              <a:rPr lang="en-US" sz="2400" b="1" dirty="0" smtClean="0"/>
              <a:t>unsupervised learning</a:t>
            </a:r>
            <a:r>
              <a:rPr lang="en-US" sz="2400" dirty="0" smtClean="0"/>
              <a:t> method is cluster analysis, which is used for exploratory data analysis to find hidden patterns or grouping in data.</a:t>
            </a:r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Image result for semi supervised learning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372600" cy="6858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supervised learning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Image result for unsupervised learning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 descr="Image result for unsupervised learning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 descr="Image result for semi supervised learning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7200" y="0"/>
            <a:ext cx="103632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9" y="341376"/>
            <a:ext cx="8345429" cy="1219200"/>
          </a:xfrm>
        </p:spPr>
        <p:txBody>
          <a:bodyPr>
            <a:normAutofit/>
          </a:bodyPr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Reinforcement learning, in the context of artificial intelligence, is a type of dynamic programming that trains algorithms using a system of reward and punishment.</a:t>
            </a:r>
          </a:p>
          <a:p>
            <a:r>
              <a:rPr lang="en-US" dirty="0" smtClean="0"/>
              <a:t>A reinforcement learning algorithm, or agent, learns by interacting with its environment. The agent receives rewards by performing correctly and penalties for performing incorrectly. The agent learns without intervention from a human by maximizing its reward and minimizing its penalty.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 descr="Image result for examples for reinforcement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5800" y="1"/>
            <a:ext cx="10439400" cy="6858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 descr="Image result for examples for reinforcement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7200" y="-1"/>
            <a:ext cx="10058400" cy="6858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070" y="129701"/>
            <a:ext cx="8880930" cy="1212791"/>
          </a:xfrm>
        </p:spPr>
        <p:txBody>
          <a:bodyPr/>
          <a:lstStyle/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Machine </a:t>
            </a:r>
            <a:r>
              <a:rPr lang="en-US" sz="2400" dirty="0"/>
              <a:t>Learning Techniques – a comparison with humans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48DBB75A-CB18-4DED-8F7B-EC0AEC040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01205861"/>
              </p:ext>
            </p:extLst>
          </p:nvPr>
        </p:nvGraphicFramePr>
        <p:xfrm>
          <a:off x="0" y="1079803"/>
          <a:ext cx="9144000" cy="6067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1544">
                  <a:extLst>
                    <a:ext uri="{9D8B030D-6E8A-4147-A177-3AD203B41FA5}">
                      <a16:colId xmlns:a16="http://schemas.microsoft.com/office/drawing/2014/main" xmlns="" val="1800660536"/>
                    </a:ext>
                  </a:extLst>
                </a:gridCol>
                <a:gridCol w="4882456">
                  <a:extLst>
                    <a:ext uri="{9D8B030D-6E8A-4147-A177-3AD203B41FA5}">
                      <a16:colId xmlns:a16="http://schemas.microsoft.com/office/drawing/2014/main" xmlns="" val="295921253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What humans do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IN" sz="1900" dirty="0"/>
                        <a:t>Name</a:t>
                      </a:r>
                      <a:r>
                        <a:rPr lang="en-IN" sz="1900" baseline="0" dirty="0"/>
                        <a:t> of that technique in Machine Learning</a:t>
                      </a:r>
                      <a:endParaRPr lang="en-IN" sz="19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xmlns="" val="3590165575"/>
                  </a:ext>
                </a:extLst>
              </a:tr>
              <a:tr h="574464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Predict the class of data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Classification or Categorization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xmlns="" val="608587710"/>
                  </a:ext>
                </a:extLst>
              </a:tr>
              <a:tr h="785681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Predict a numerical value, continuously varying value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Regression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xmlns="" val="209761129"/>
                  </a:ext>
                </a:extLst>
              </a:tr>
              <a:tr h="785681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Group items or products or customers to different meaningful groups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Clustering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xmlns="" val="3810589029"/>
                  </a:ext>
                </a:extLst>
              </a:tr>
              <a:tr h="549977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Show similar items or products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Recommendation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xmlns="" val="1453141087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Associate a new item with already selected items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Association Rule Mining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xmlns="" val="539094673"/>
                  </a:ext>
                </a:extLst>
              </a:tr>
              <a:tr h="840395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Analyze and extract knowledge from chronological data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Time Series Analysis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xmlns="" val="1244881391"/>
                  </a:ext>
                </a:extLst>
              </a:tr>
              <a:tr h="549977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Choose the most important features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Dimensionality Reduction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978060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0"/>
            <a:ext cx="6624736" cy="6858000"/>
          </a:xfrm>
          <a:prstGeom prst="rect">
            <a:avLst/>
          </a:prstGeom>
          <a:noFill/>
        </p:spPr>
      </p:pic>
      <p:pic>
        <p:nvPicPr>
          <p:cNvPr id="23554" name="Picture 2" descr="Types of Artificial Intelligence: Weak, General, Super | Python Trick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764704" y="0"/>
            <a:ext cx="626469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070" y="129701"/>
            <a:ext cx="8880930" cy="1212791"/>
          </a:xfrm>
        </p:spPr>
        <p:txBody>
          <a:bodyPr/>
          <a:lstStyle/>
          <a:p>
            <a:r>
              <a:rPr lang="en-US" sz="2400" dirty="0"/>
              <a:t>Machine Learning Techniques – a comparison with humans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48DBB75A-CB18-4DED-8F7B-EC0AEC040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01205861"/>
              </p:ext>
            </p:extLst>
          </p:nvPr>
        </p:nvGraphicFramePr>
        <p:xfrm>
          <a:off x="0" y="548680"/>
          <a:ext cx="9144000" cy="7022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1960">
                  <a:extLst>
                    <a:ext uri="{9D8B030D-6E8A-4147-A177-3AD203B41FA5}">
                      <a16:colId xmlns:a16="http://schemas.microsoft.com/office/drawing/2014/main" xmlns="" val="1800660536"/>
                    </a:ext>
                  </a:extLst>
                </a:gridCol>
                <a:gridCol w="4932040">
                  <a:extLst>
                    <a:ext uri="{9D8B030D-6E8A-4147-A177-3AD203B41FA5}">
                      <a16:colId xmlns:a16="http://schemas.microsoft.com/office/drawing/2014/main" xmlns="" val="2959212531"/>
                    </a:ext>
                  </a:extLst>
                </a:gridCol>
              </a:tblGrid>
              <a:tr h="59792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What humans do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IN" sz="1900" dirty="0"/>
                        <a:t>What is the that technique</a:t>
                      </a:r>
                      <a:r>
                        <a:rPr lang="en-IN" sz="1900" baseline="0" dirty="0"/>
                        <a:t> in Machine Learning</a:t>
                      </a:r>
                      <a:endParaRPr lang="en-IN" sz="19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xmlns="" val="3590165575"/>
                  </a:ext>
                </a:extLst>
              </a:tr>
              <a:tr h="935883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Fit an appropriate distribution for the given data to gather density and peak information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Density estimation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xmlns="" val="608587710"/>
                  </a:ext>
                </a:extLst>
              </a:tr>
              <a:tr h="670116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Combine many methods to get a best result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Ensemble learning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xmlns="" val="209761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Find the odd man out in the given data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Outlier detection or Novelty detection or Anomaly detection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xmlns="" val="3810589029"/>
                  </a:ext>
                </a:extLst>
              </a:tr>
              <a:tr h="658584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Simulate the way the brain works and find a solution to a problem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Neural networks and deep learning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22884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Top 10 movies, Top 10 songs, Top 10 stocks to pick, Top 10 colleges to study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Ranking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xmlns="" val="2277582970"/>
                  </a:ext>
                </a:extLst>
              </a:tr>
              <a:tr h="469082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Learn from criticism and praise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Reinforcement Learning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922884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Understand how the genes retain and keep information and improvise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Genetic Algorithms</a:t>
                      </a: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978060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Artificial Intelligence: Definition, Types, Examples, Technologies | by  Chethan Kumar GN | Mediu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7921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Artificial Intelligence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4040188" cy="685800"/>
          </a:xfrm>
        </p:spPr>
        <p:txBody>
          <a:bodyPr/>
          <a:lstStyle/>
          <a:p>
            <a:r>
              <a:rPr lang="en-US" dirty="0" smtClean="0"/>
              <a:t>Humans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953002" y="1371602"/>
            <a:ext cx="4041775" cy="446087"/>
          </a:xfrm>
        </p:spPr>
        <p:txBody>
          <a:bodyPr>
            <a:normAutofit/>
          </a:bodyPr>
          <a:lstStyle/>
          <a:p>
            <a:r>
              <a:rPr lang="en-US" dirty="0" smtClean="0"/>
              <a:t>Computers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304800" y="1905000"/>
            <a:ext cx="4290646" cy="4759325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dirty="0" smtClean="0"/>
              <a:t>We see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We speak and we listen to other people speak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We read from a given text, understand and write text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We smell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We touch, move and run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We think, reason, make decisions in real time based on current inputs and experience, learn, extract useful information from data, perform cognitive functions such as problem solving, 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We feel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2" y="1905000"/>
            <a:ext cx="4270375" cy="44958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dirty="0" smtClean="0"/>
              <a:t>Computer Vision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Speech recognition / voice recognition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Natural Language Processing (NLP)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Nothing still, may be possible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Kinematics and robotics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General AI – just starting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Nothing still, is it really possible?</a:t>
            </a:r>
          </a:p>
          <a:p>
            <a:pPr marL="457200" indent="-457200">
              <a:buFont typeface="+mj-lt"/>
              <a:buAutoNum type="arabicParenR"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944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Artificial Intelligence – General Intelligence – Strong AI – Broad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Machines that mimic the cognitive functions that humans associate with other human minds, such as “complete learning” and “problem solving”.</a:t>
            </a:r>
          </a:p>
          <a:p>
            <a:r>
              <a:rPr lang="en-US" dirty="0" smtClean="0"/>
              <a:t>This is Strong AI or Full AI</a:t>
            </a:r>
          </a:p>
          <a:p>
            <a:r>
              <a:rPr lang="en-US" dirty="0" smtClean="0"/>
              <a:t>General AI or Full AI is the complete cognitive abilities and decision making sensory range of properties that human’s have.</a:t>
            </a:r>
          </a:p>
          <a:p>
            <a:r>
              <a:rPr lang="en-US" dirty="0" smtClean="0"/>
              <a:t>Nobody in the world has successfully make products in General AI, the likes of – think </a:t>
            </a:r>
            <a:r>
              <a:rPr lang="en-US" dirty="0"/>
              <a:t>A</a:t>
            </a:r>
            <a:r>
              <a:rPr lang="en-US" dirty="0" smtClean="0"/>
              <a:t>rnold </a:t>
            </a:r>
            <a:r>
              <a:rPr lang="en-US" dirty="0"/>
              <a:t>S</a:t>
            </a:r>
            <a:r>
              <a:rPr lang="en-US" dirty="0" smtClean="0"/>
              <a:t>chwarzenegger in terminator or </a:t>
            </a:r>
            <a:r>
              <a:rPr lang="en-US" dirty="0" err="1" smtClean="0"/>
              <a:t>Chitti</a:t>
            </a:r>
            <a:r>
              <a:rPr lang="en-US" dirty="0" smtClean="0"/>
              <a:t> in Robot 1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944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Artificial Intelligence - Examples of Applied AI – Weak AI – Narrow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8839200" cy="4678363"/>
          </a:xfrm>
        </p:spPr>
        <p:txBody>
          <a:bodyPr>
            <a:no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omain specific chat bots like the </a:t>
            </a:r>
            <a:r>
              <a:rPr lang="en-US" sz="2400" dirty="0"/>
              <a:t>W</a:t>
            </a:r>
            <a:r>
              <a:rPr lang="en-US" sz="2400" dirty="0" smtClean="0"/>
              <a:t>ipro's helpline or in general any immigration help system</a:t>
            </a:r>
          </a:p>
          <a:p>
            <a:r>
              <a:rPr lang="en-US" sz="2400" dirty="0" smtClean="0"/>
              <a:t>Amazon’s recommendation Engine</a:t>
            </a:r>
          </a:p>
          <a:p>
            <a:r>
              <a:rPr lang="en-US" sz="2400" dirty="0" smtClean="0"/>
              <a:t>deep blue the first computer based chess playing champion</a:t>
            </a:r>
          </a:p>
          <a:p>
            <a:r>
              <a:rPr lang="en-US" sz="2400" dirty="0" smtClean="0"/>
              <a:t>The Advanced Driver Assistance Systems  (ADAS)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944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Artificial Intelligence - Examples of Applied AI – Weak AI – Narrow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8839200" cy="4678363"/>
          </a:xfrm>
        </p:spPr>
        <p:txBody>
          <a:bodyPr>
            <a:noAutofit/>
          </a:bodyPr>
          <a:lstStyle/>
          <a:p>
            <a:r>
              <a:rPr lang="en-US" sz="2400" dirty="0" smtClean="0"/>
              <a:t>Amazon’s “echo dot” and “echo plus” voice recognition systems</a:t>
            </a:r>
          </a:p>
          <a:p>
            <a:r>
              <a:rPr lang="en-US" sz="2400" dirty="0" smtClean="0"/>
              <a:t>NEST home connectivity startup acquired by </a:t>
            </a:r>
            <a:r>
              <a:rPr lang="en-US" sz="2400" dirty="0" err="1" smtClean="0"/>
              <a:t>google</a:t>
            </a:r>
            <a:r>
              <a:rPr lang="en-US" sz="2400" dirty="0" smtClean="0"/>
              <a:t> in 2014</a:t>
            </a:r>
          </a:p>
          <a:p>
            <a:r>
              <a:rPr lang="en-US" sz="2400" b="1" dirty="0" smtClean="0"/>
              <a:t>Pandora Internet Radio</a:t>
            </a:r>
            <a:r>
              <a:rPr lang="en-US" sz="2400" dirty="0" smtClean="0"/>
              <a:t> is a music streaming service and automated music recommendation service powered by the Music Genome Project</a:t>
            </a:r>
          </a:p>
          <a:p>
            <a:r>
              <a:rPr lang="en-US" sz="2400" dirty="0" smtClean="0"/>
              <a:t>Deep mind of </a:t>
            </a:r>
            <a:r>
              <a:rPr lang="en-US" sz="2400" dirty="0" err="1" smtClean="0"/>
              <a:t>google</a:t>
            </a:r>
            <a:r>
              <a:rPr lang="en-US" sz="2400" dirty="0" smtClean="0"/>
              <a:t> is now in Applied AI, but they want to keep their mind on General AI as well </a:t>
            </a:r>
            <a:r>
              <a:rPr lang="en-US" sz="2400" dirty="0" smtClean="0">
                <a:hlinkClick r:id="rId2"/>
              </a:rPr>
              <a:t>https://deepmind.com/about/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48680"/>
            <a:ext cx="9144000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1772</TotalTime>
  <Words>976</Words>
  <Application>Microsoft Office PowerPoint</Application>
  <PresentationFormat>On-screen Show (4:3)</PresentationFormat>
  <Paragraphs>134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Flow</vt:lpstr>
      <vt:lpstr>Artificial Intelligence and Machine Learning</vt:lpstr>
      <vt:lpstr>Brief outline – Gururajan Narasimhan</vt:lpstr>
      <vt:lpstr>Slide 3</vt:lpstr>
      <vt:lpstr>Slide 4</vt:lpstr>
      <vt:lpstr>Artificial Intelligence</vt:lpstr>
      <vt:lpstr>Artificial Intelligence – General Intelligence – Strong AI – Broad AI</vt:lpstr>
      <vt:lpstr>Artificial Intelligence - Examples of Applied AI – Weak AI – Narrow AI</vt:lpstr>
      <vt:lpstr>Artificial Intelligence - Examples of Applied AI – Weak AI – Narrow AI</vt:lpstr>
      <vt:lpstr>Slide 9</vt:lpstr>
      <vt:lpstr>Slide 10</vt:lpstr>
      <vt:lpstr>Slide 11</vt:lpstr>
      <vt:lpstr>Slide 12</vt:lpstr>
      <vt:lpstr> Learning (Training)</vt:lpstr>
      <vt:lpstr>The machine learning framework</vt:lpstr>
      <vt:lpstr>What is what in ML</vt:lpstr>
      <vt:lpstr>Machine Learning - Terminology</vt:lpstr>
      <vt:lpstr>Slide 17</vt:lpstr>
      <vt:lpstr>Slide 18</vt:lpstr>
      <vt:lpstr>Slide 19</vt:lpstr>
      <vt:lpstr>Supervised Learning</vt:lpstr>
      <vt:lpstr>Slide 21</vt:lpstr>
      <vt:lpstr>Slide 22</vt:lpstr>
      <vt:lpstr>Slide 23</vt:lpstr>
      <vt:lpstr>Slide 24</vt:lpstr>
      <vt:lpstr>Slide 25</vt:lpstr>
      <vt:lpstr>Reinforcement Learning</vt:lpstr>
      <vt:lpstr>Slide 27</vt:lpstr>
      <vt:lpstr>Slide 28</vt:lpstr>
      <vt:lpstr> Machine Learning Techniques – a comparison with humans</vt:lpstr>
      <vt:lpstr>Machine Learning Techniques – a comparison with humans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and Machine Learning</dc:title>
  <dc:creator>Gururajan</dc:creator>
  <cp:lastModifiedBy>Gururajan</cp:lastModifiedBy>
  <cp:revision>15</cp:revision>
  <dcterms:created xsi:type="dcterms:W3CDTF">2021-10-05T05:04:41Z</dcterms:created>
  <dcterms:modified xsi:type="dcterms:W3CDTF">2021-10-07T01:33:02Z</dcterms:modified>
</cp:coreProperties>
</file>